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6" r:id="rId4"/>
    <p:sldId id="260" r:id="rId5"/>
    <p:sldId id="267" r:id="rId6"/>
    <p:sldId id="269" r:id="rId7"/>
    <p:sldId id="261" r:id="rId8"/>
    <p:sldId id="268" r:id="rId9"/>
    <p:sldId id="27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85"/>
    <a:srgbClr val="C7FBA7"/>
    <a:srgbClr val="C6EEFE"/>
    <a:srgbClr val="E8C8FC"/>
    <a:srgbClr val="A6F874"/>
    <a:srgbClr val="DEAFFB"/>
    <a:srgbClr val="A0FAA2"/>
    <a:srgbClr val="A0F2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73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D42A9-5366-4AC3-AE4B-E2AFD44A46AC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1B26A-C1A9-49E6-A43E-120CC479B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1B26A-C1A9-49E6-A43E-120CC479B2D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96752"/>
            <a:ext cx="8286808" cy="147002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Публичное обсуждение правоприменительной практики при осуществлении федерального государственного надзора в ОИАЭ за учетом, контролем и физической защитой радиационных источников, радиоактивных веществ и радиоактивных отходов, проведенного Межрегиональным отделом инспекций радиационно опасных объектов по Архангельской области, Мурманской области, Ненецкому АО, Республике Коми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 9 месяцев 2023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2463428" cy="304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571868" y="4214818"/>
            <a:ext cx="478631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Выступление начальника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отдела Трапезниковой Натальи Николаевны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7544" y="4725144"/>
            <a:ext cx="8424936" cy="1656184"/>
          </a:xfrm>
          <a:prstGeom prst="roundRect">
            <a:avLst/>
          </a:prstGeom>
          <a:solidFill>
            <a:srgbClr val="E8C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717032"/>
            <a:ext cx="8424936" cy="864096"/>
          </a:xfrm>
          <a:prstGeom prst="roundRect">
            <a:avLst/>
          </a:prstGeom>
          <a:solidFill>
            <a:srgbClr val="E8C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924944"/>
            <a:ext cx="8424936" cy="648072"/>
          </a:xfrm>
          <a:prstGeom prst="roundRect">
            <a:avLst/>
          </a:prstGeom>
          <a:solidFill>
            <a:srgbClr val="E8C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700808"/>
            <a:ext cx="8424936" cy="1080120"/>
          </a:xfrm>
          <a:prstGeom prst="roundRect">
            <a:avLst/>
          </a:prstGeom>
          <a:solidFill>
            <a:srgbClr val="E8C8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6693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Систематическое наблюдение за соблюдением поднадзорными организациями обязательных требований нормативных правовых актов РФ в ОИАЭ, условий действия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лицензий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обеспечению физической защиты РИ, РВ, РАО, учету и контролю РВ и РАО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полученных сведений:</a:t>
            </a:r>
          </a:p>
          <a:p>
            <a:pPr marL="0" indent="361950"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отчетов о состоянии радиационной безопасности (требование п. 80 «Общих положений обеспечения безопасности радиационных источников» (НП-038-16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условий действия лицензии)</a:t>
            </a:r>
          </a:p>
          <a:p>
            <a:pPr marL="0" indent="0" algn="just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ежеквартальных сведений о движении РВ и РАО (требование условий действия лицензий)</a:t>
            </a:r>
          </a:p>
          <a:p>
            <a:pPr marL="0" indent="36195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 о направлении отчетности по формам государственного учета и контроля РВ и РАО в соответствующие информационно-аналитические центры (требование условий действия лицензий)</a:t>
            </a:r>
          </a:p>
          <a:p>
            <a:pPr marL="0" indent="36195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 о планируемом получении, подтверждении получения, передаче РВ (за исключением РВ на основе короткоживущих радионуклидов с периодом полураспада до 60 суток, включая I-125, ЗРИ 3-5 категорий радиационной опасности)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п.37 «Основных правил учета и контроля радиоактивных веществ и радиоактивных отходов в организации» (НП-067-16)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51520" y="4581128"/>
            <a:ext cx="2376264" cy="1656184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356992"/>
            <a:ext cx="1800200" cy="1008112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2060848"/>
            <a:ext cx="1800200" cy="1008112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88640"/>
            <a:ext cx="7560840" cy="1656184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Отделом инспекций проведен анализ представленных поднадзорными организациями Отчетов о состоянии радиационной безопасности РИ, содержащих информацию:</a:t>
            </a:r>
          </a:p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 обеспечении учета и контроля РВ и РАО;</a:t>
            </a:r>
          </a:p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 обеспечении физической защиты РИ, РВ и РАО. </a:t>
            </a:r>
          </a:p>
        </p:txBody>
      </p:sp>
      <p:pic>
        <p:nvPicPr>
          <p:cNvPr id="17410" name="Picture 2" descr="C:\Users\Windows 7\Desktop\Без имени.jpg"/>
          <p:cNvPicPr>
            <a:picLocks noChangeAspect="1" noChangeArrowheads="1"/>
          </p:cNvPicPr>
          <p:nvPr/>
        </p:nvPicPr>
        <p:blipFill>
          <a:blip r:embed="rId2" cstate="print">
            <a:lum bright="10000" contrast="30000"/>
          </a:blip>
          <a:srcRect/>
          <a:stretch>
            <a:fillRect/>
          </a:stretch>
        </p:blipFill>
        <p:spPr bwMode="auto">
          <a:xfrm>
            <a:off x="251520" y="260648"/>
            <a:ext cx="1124042" cy="12961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2132856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должен предоставлять отчет?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2132856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Организации, эксплуатирующие РИ (ОРИ и/ или (РВ) с активностью соответствующей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классу работ с РВ или РИ категории радиационной опасности 1,2 или 3)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356992"/>
            <a:ext cx="18722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предоставления отчета?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356992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15 февраля календарного года, следующего за отчетным, если иная дата не определена условиями действия лицензии.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653136"/>
            <a:ext cx="2592288" cy="1512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документ определяет рекомендации по составу и содержанию отчета?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4653136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по безопасности при использовании атомной энергии «Рекомендации по составу и содержанию отчета о состоянии радиационной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 в организациях, использующих радионуклидные источники» (РБ-054-20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2060848"/>
            <a:ext cx="6048672" cy="108012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771800" y="3356992"/>
            <a:ext cx="6048672" cy="108012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71800" y="4653136"/>
            <a:ext cx="6048672" cy="1584176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669360"/>
          </a:xfrm>
        </p:spPr>
        <p:txBody>
          <a:bodyPr>
            <a:normAutofit fontScale="62500" lnSpcReduction="20000"/>
          </a:bodyPr>
          <a:lstStyle/>
          <a:p>
            <a:pPr marL="0" indent="361950" algn="just">
              <a:buNone/>
              <a:tabLst>
                <a:tab pos="173038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27 представленных отчетов о состоянии радиационной безопасности РИ Отделом инспекций:</a:t>
            </a:r>
          </a:p>
          <a:p>
            <a:pPr marL="0" indent="361950" algn="just">
              <a:buNone/>
              <a:tabLst>
                <a:tab pos="1730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21 отчет принят без замечаний по разделам «обеспечение учета и контроля РВ и РАО», «обеспечение физической защиты РВ, РАО»;</a:t>
            </a:r>
          </a:p>
          <a:p>
            <a:pPr marL="0" indent="361950" algn="just">
              <a:buNone/>
              <a:tabLst>
                <a:tab pos="1730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по результатам анализа 6 отчетов выявлены замечания следующего содержания:</a:t>
            </a:r>
          </a:p>
          <a:p>
            <a:pPr marL="0" indent="361950" algn="just">
              <a:buNone/>
              <a:tabLst>
                <a:tab pos="1730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разделе «наличие радиоактивных отходов на начало и конец отчетного периода» отсутствует информация по переданным в специализированную организацию РАО за отчетный период, при этом согласно данных ежеквартального отчета по движению РВ и РАО в специализированную организацию передано РАО по Актам приема-передачи;</a:t>
            </a:r>
          </a:p>
          <a:p>
            <a:pPr marL="0" indent="361950" algn="just">
              <a:buNone/>
              <a:tabLst>
                <a:tab pos="1730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сведения, указанные в подразделе «Сведения о закрытых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радионуклидных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источниках 3, 4 и 5 категории опасности» не соответствуют данным ежеквартального отчета по движению РВ и РАО;</a:t>
            </a:r>
          </a:p>
          <a:p>
            <a:pPr marL="0" indent="361950" algn="just">
              <a:buNone/>
              <a:tabLst>
                <a:tab pos="1730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представлена информация о выполнении проверки технического состояния и работоспособности инженерно-технических средств физической защиты;</a:t>
            </a:r>
          </a:p>
          <a:p>
            <a:pPr marL="0" indent="361950" algn="just">
              <a:buNone/>
              <a:tabLst>
                <a:tab pos="1730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отсутствует информация о датах проведения объектового контроля за соблюдением требований к системе физической защиты и документах, подтверждающих его проведение;</a:t>
            </a:r>
          </a:p>
          <a:p>
            <a:pPr marL="0" indent="361950" algn="just">
              <a:buNone/>
              <a:tabLst>
                <a:tab pos="1730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подразделе «Документы по физической защите, подлежащие разработке (наличию) в организации» даны ссылки на недействующие в организации документы.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Комплексная, аналитическая работа инспекторов Отдела инспекций, осуществляемая при проведении проверок (плановых и внеплановых), а также в ходе систематического наблюдения позволяет в непрерывном режиме оценивать соблюдение поднадзорными организациями обязательных требований, выявлять недостатки и нарушения обязательных требований, в части обеспечения учета и контроля РВ и РАО; физической защиты РИ, РВ и РАО.</a:t>
            </a:r>
          </a:p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85926"/>
            <a:ext cx="115212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584176"/>
          </a:xfrm>
        </p:spPr>
        <p:txBody>
          <a:bodyPr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Отдел инспекций уполномочен на осуществление федерального государственного надзора в области использования атомной энергии на территории Архангельской области, Мурманской области, Ненецкого автономного округа, Республики Коми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поднадзорных организациях.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er\Desktop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643050"/>
            <a:ext cx="5929354" cy="4574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3571876"/>
            <a:ext cx="8429684" cy="2428892"/>
          </a:xfrm>
          <a:prstGeom prst="roundRect">
            <a:avLst/>
          </a:prstGeom>
          <a:solidFill>
            <a:srgbClr val="A0F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124744"/>
            <a:ext cx="8424936" cy="2161380"/>
          </a:xfrm>
          <a:prstGeom prst="roundRect">
            <a:avLst/>
          </a:prstGeom>
          <a:solidFill>
            <a:srgbClr val="A0F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11560" y="1268760"/>
            <a:ext cx="7931224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Организует и проводит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проверки (инспекции)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соблюдению юридическими лицами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обязательных требований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нормативных правовых актов Российской Федерации, условий действия лицензий,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обеспечению физической защиты РИ, РВ, РАО, учету и контролю РВ и РАО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том числе проводит проверки в режиме постоянного государственного надзора.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643314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полученных сведений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оценкой состояния безопасности на ОИАЭ поднадзорных организаций по результатам проверок (инспекций), на основании представляемых поднадзорными организациями отчетов о состоянии радиационной безопасности, справок и других документов, а также выполнения требований условий действия лицензий (разрешений), готовит на их основе предложения по предупреждению и устранению выявленных нарушений.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886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рамках полномочий в установленной сфере деятельности Отдел инспекций: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667980"/>
          </a:xfrm>
        </p:spPr>
        <p:txBody>
          <a:bodyPr>
            <a:normAutofit fontScale="70000" lnSpcReduction="20000"/>
          </a:bodyPr>
          <a:lstStyle/>
          <a:p>
            <a:pPr marL="0" indent="36195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Отделом инспекций при проведении проверок (инспекций) соблюдения поднадзорными организациями обязательных требований, условий действия лицензий</a:t>
            </a:r>
          </a:p>
          <a:p>
            <a:pPr marL="0" indent="361950" algn="ctr"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РВ и РАО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проверены в ходе 32 инспекций по общим вопросам РБ, из них:</a:t>
            </a:r>
          </a:p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плановых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внеплановых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(1 - при получении лицензии; 2 - при внеплановой документарной, 2 - при регистрации);</a:t>
            </a:r>
          </a:p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мероприятий по контролю, проведенных в рамках режима постоянного государственного надзора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19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выявленных нарушений требований по УК РВ и РАО: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нарушений норм и правил, УДЛ-0.</a:t>
            </a:r>
          </a:p>
          <a:p>
            <a:pPr marL="0" indent="36195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Отдельно проведены - 4 инспекции по проверке УК РВ и РАО в рамках режима постоянного государственного надзора.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786454"/>
            <a:ext cx="8358246" cy="571504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5143512"/>
            <a:ext cx="8358246" cy="571504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4429132"/>
            <a:ext cx="8358246" cy="642942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8358246" cy="785818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000372"/>
            <a:ext cx="8358246" cy="500066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357430"/>
            <a:ext cx="8358246" cy="571504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278321"/>
          </a:xfrm>
        </p:spPr>
        <p:txBody>
          <a:bodyPr>
            <a:noAutofit/>
          </a:bodyPr>
          <a:lstStyle/>
          <a:p>
            <a:pPr marL="361950" indent="-361950"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 проведении проверок (инспекций) оценивается соблюдение обязательных требований федеральных норм и правил в области использования атомной энергии «Основные правила учета и контроля радиоактивных веществ и радиоактивных отходов в организации» (НП-067-16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целях содействия соблюдению требований норм и правил в области использования атомной энергии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Ростехнадзором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разработаны руководства по безопасности при использовании атомной энергии:</a:t>
            </a:r>
          </a:p>
          <a:p>
            <a:pPr marL="3175" indent="1905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РБ-071-11 «Положение о проведении инвентаризации радиоактивных отходов в организации» (в части, не противоречащей НП-067-16)</a:t>
            </a:r>
          </a:p>
          <a:p>
            <a:pPr marL="3175" indent="1905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1905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РБ-072-11 «Положение о проведении инвентаризации радиоактивных веществ в организации» (в части, не противоречащей НП-067-16)</a:t>
            </a:r>
          </a:p>
          <a:p>
            <a:pPr marL="3175" indent="1905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1905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РБ-119-17 «Рекомендации по проведению административного контроля в рамках системы учета и контроля радиоактивных веществ и радиоактивных отходов в организации»</a:t>
            </a:r>
          </a:p>
          <a:p>
            <a:pPr marL="3175" indent="1905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1905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РБ-095-20 «Рекомендации по применению средств контроля доступа в системе учета и контроля радиоактивных веществ и радиоактивных отходов» </a:t>
            </a:r>
          </a:p>
          <a:p>
            <a:pPr marL="3175" indent="1905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1905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РБ-165-20 «Рекомендации по расследованию и учету аномалий и нарушений в учете и контроле радиоактивных веществ 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радиоактивных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отходов» </a:t>
            </a:r>
          </a:p>
          <a:p>
            <a:pPr marL="3175" indent="1905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19050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РБ-096-14 «Структура и содержание инструкции по учету и контролю радиоактивных веществ и радиоактивных отходов в организации»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500694" y="3286124"/>
            <a:ext cx="3000396" cy="1500198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728" y="3429000"/>
            <a:ext cx="3214710" cy="1643074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14678" y="1643050"/>
            <a:ext cx="2928958" cy="1285884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86578" y="1214422"/>
            <a:ext cx="2000264" cy="1714512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2143116"/>
            <a:ext cx="1857388" cy="928694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44" y="1142984"/>
            <a:ext cx="2000264" cy="714380"/>
          </a:xfrm>
          <a:prstGeom prst="roundRect">
            <a:avLst/>
          </a:prstGeom>
          <a:solidFill>
            <a:srgbClr val="C7F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принципы осуществления учета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контроля РВ и РАО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142984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непрерывность учета и контроля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143116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периодичность проведения инвентаризаций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1714488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tabLst>
                <a:tab pos="173038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определение наличного количества и проверка его соответствия учетным данным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1357298"/>
            <a:ext cx="2286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своевременное документальное оформление результатов операций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3500438"/>
            <a:ext cx="3143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к определению процедур учета и контроля РВ в ЗРИ с учетом категорирования ЗРИ по радиационной опасности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3286124"/>
            <a:ext cx="29289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к определению процедур учета и контроля удаляемых РАО с учетом их классификации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2214546" y="785794"/>
            <a:ext cx="285752" cy="28575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107389" y="1321579"/>
            <a:ext cx="1000132" cy="3571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1928794" y="2071678"/>
            <a:ext cx="2143140" cy="28575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4536281" y="1393017"/>
            <a:ext cx="35719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5357818" y="2000240"/>
            <a:ext cx="2071702" cy="3571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7215206" y="785794"/>
            <a:ext cx="285752" cy="28575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3738145"/>
          </a:xfrm>
        </p:spPr>
        <p:txBody>
          <a:bodyPr>
            <a:normAutofit fontScale="92500" lnSpcReduction="20000"/>
          </a:bodyPr>
          <a:lstStyle/>
          <a:p>
            <a:pPr marL="0" indent="36195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 ФЗ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проверены  в ходе 33 проверок (инспекций) по общим вопросам РБ, из них:</a:t>
            </a:r>
          </a:p>
          <a:p>
            <a:pPr marL="0" indent="3619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плановых целевых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619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внеплановых целевых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(3 - при получении лицензии; 2 - при регистрации; 1 - документарная по проверке выполнения предписания);</a:t>
            </a:r>
          </a:p>
          <a:p>
            <a:pPr marL="0" indent="3619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мероприятий по контролю, проведенных в рамках режима постоянного государственного надзора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1950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Отдельно проведена - 1 инспекция по проверке ФЗ в рамках режима постоянного государственного надзора.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выявленных нарушений по проверке ФЗ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нарушений норм и правил, УДЛ-0.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57158" y="5929330"/>
            <a:ext cx="8358246" cy="571504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5286388"/>
            <a:ext cx="8358246" cy="571504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4643446"/>
            <a:ext cx="8358246" cy="571504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4000504"/>
            <a:ext cx="8358246" cy="571504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3357562"/>
            <a:ext cx="8358246" cy="571504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500306"/>
            <a:ext cx="8358246" cy="785818"/>
          </a:xfrm>
          <a:prstGeom prst="roundRect">
            <a:avLst/>
          </a:prstGeom>
          <a:solidFill>
            <a:srgbClr val="C6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052140"/>
          </a:xfrm>
        </p:spPr>
        <p:txBody>
          <a:bodyPr>
            <a:norm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 проведении проверок (инспекций) оценивается соблюдение обязательных требований федеральных норм и правил в области использования атомной энергии «Правила физической защиты радиоактивных веществ, радиационных источников и пунктов хранения»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НП-034-15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целях содействия соблюдению требований норм и правил в области использования атомной энергии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Ростехнадзором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разработаны руководства по безопасности при использовании атомной энергии: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РБ-115-16 «Рекомендации по составу и содержанию объектовых документов по физической защите радиоактивных веществ, радиационных источников и пунктов хранения»  </a:t>
            </a:r>
          </a:p>
          <a:p>
            <a:pPr marL="0" indent="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РБ-112-16 «Оценка состояния системы физической защиты на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радиационно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опасном объекте»  </a:t>
            </a:r>
          </a:p>
          <a:p>
            <a:pPr marL="0" indent="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РБ-120-16 «Рекомендации по проведению анализа уязвимости радиационного объекта» </a:t>
            </a:r>
          </a:p>
          <a:p>
            <a:pPr marL="0" indent="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РБ-130-17 «Положение по установлению уровней физической защиты радиационных объектов»  </a:t>
            </a:r>
          </a:p>
          <a:p>
            <a:pPr marL="0" indent="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РБ-149-18 «Рекомендации по определению мер физической защиты для мобильных радиационных источников»  </a:t>
            </a:r>
          </a:p>
          <a:p>
            <a:pPr marL="0" indent="0" algn="just">
              <a:buNone/>
            </a:pPr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РБ-157-19 «Рекомендации по проведению оценки эффективности систем физической защиты объектов использования атомной энергии»            </a:t>
            </a:r>
          </a:p>
          <a:p>
            <a:pPr algn="just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72264" y="1785926"/>
            <a:ext cx="2214578" cy="2714644"/>
          </a:xfrm>
          <a:prstGeom prst="roundRect">
            <a:avLst/>
          </a:pr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00562" y="1785926"/>
            <a:ext cx="1785950" cy="1857388"/>
          </a:xfrm>
          <a:prstGeom prst="roundRect">
            <a:avLst/>
          </a:pr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1736" y="1785926"/>
            <a:ext cx="1785950" cy="1857388"/>
          </a:xfrm>
          <a:prstGeom prst="roundRect">
            <a:avLst/>
          </a:pr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1785926"/>
            <a:ext cx="2143140" cy="2571768"/>
          </a:xfrm>
          <a:prstGeom prst="roundRect">
            <a:avLst/>
          </a:pr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7"/>
            <a:ext cx="8229600" cy="1143008"/>
          </a:xfrm>
        </p:spPr>
        <p:txBody>
          <a:bodyPr>
            <a:normAutofit/>
          </a:bodyPr>
          <a:lstStyle/>
          <a:p>
            <a:pPr marL="0" indent="1905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Система физической защиты должна обеспечивать решение следующих задач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857364"/>
            <a:ext cx="2143140" cy="236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предупреждение </a:t>
            </a:r>
          </a:p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совершения или попытки совершения преднамеренных действий в отношении РИ, РВ, РАО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1857364"/>
            <a:ext cx="17859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своевременное обнаружение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несанкциониро-ванных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действий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857364"/>
            <a:ext cx="2000264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задержка </a:t>
            </a:r>
          </a:p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(замедление) проникновения (продвижения) нарушителей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72178" y="1857364"/>
            <a:ext cx="2971822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реагирование на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несанкциониро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ванные действия и нейтрализация нарушителей для пресечения </a:t>
            </a:r>
          </a:p>
          <a:p>
            <a:pPr lvl="0" indent="19050" algn="ctr">
              <a:spcBef>
                <a:spcPct val="20000"/>
              </a:spcBef>
            </a:pP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несанкциониро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lvl="0" indent="19050" algn="ctr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ванных действий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1643042" y="1214422"/>
            <a:ext cx="714380" cy="42862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321835" y="1393017"/>
            <a:ext cx="500066" cy="14287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964909" y="1393017"/>
            <a:ext cx="500066" cy="14287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000892" y="1214422"/>
            <a:ext cx="571504" cy="42862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1292</Words>
  <Application>Microsoft Office PowerPoint</Application>
  <PresentationFormat>Экран (4:3)</PresentationFormat>
  <Paragraphs>97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Публичное обсуждение правоприменительной практики при осуществлении федерального государственного надзора в ОИАЭ за учетом, контролем и физической защитой радиационных источников, радиоактивных веществ и радиоактивных отходов, проведенного Межрегиональным отделом инспекций радиационно опасных объектов по Архангельской области, Мурманской области, Ненецкому АО, Республике Коми   за 9 месяцев 2023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7</dc:creator>
  <cp:lastModifiedBy>Olga</cp:lastModifiedBy>
  <cp:revision>123</cp:revision>
  <dcterms:created xsi:type="dcterms:W3CDTF">2023-11-10T01:32:12Z</dcterms:created>
  <dcterms:modified xsi:type="dcterms:W3CDTF">2023-11-10T13:21:52Z</dcterms:modified>
</cp:coreProperties>
</file>